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5" r:id="rId5"/>
    <p:sldId id="261" r:id="rId6"/>
    <p:sldId id="262" r:id="rId7"/>
    <p:sldId id="266" r:id="rId8"/>
    <p:sldId id="258" r:id="rId9"/>
    <p:sldId id="267" r:id="rId10"/>
    <p:sldId id="268" r:id="rId11"/>
    <p:sldId id="269" r:id="rId12"/>
    <p:sldId id="264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9EFF29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3.wdp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3.wdp"/><Relationship Id="rId7" Type="http://schemas.microsoft.com/office/2007/relationships/hdphoto" Target="../media/hdphoto10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microsoft.com/office/2007/relationships/hdphoto" Target="../media/hdphoto9.wdp"/><Relationship Id="rId4" Type="http://schemas.openxmlformats.org/officeDocument/2006/relationships/image" Target="../media/image18.png"/><Relationship Id="rId9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163" y="1849081"/>
            <a:ext cx="8192728" cy="1445337"/>
          </a:xfrm>
        </p:spPr>
        <p:txBody>
          <a:bodyPr>
            <a:normAutofit/>
          </a:bodyPr>
          <a:lstStyle/>
          <a:p>
            <a:r>
              <a:rPr lang="en-US" sz="4000" b="1" i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F978E-50CE-4E51-858A-BE24639F0D47}"/>
              </a:ext>
            </a:extLst>
          </p:cNvPr>
          <p:cNvSpPr txBox="1"/>
          <p:nvPr/>
        </p:nvSpPr>
        <p:spPr>
          <a:xfrm>
            <a:off x="4986527" y="4040372"/>
            <a:ext cx="34024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Lý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Lý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Anh</a:t>
            </a:r>
          </a:p>
          <a:p>
            <a:pPr algn="ctr"/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Nguyễn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Khắc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Minh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Luân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7F992C-0186-495C-857D-432E797C15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678" y="597638"/>
            <a:ext cx="3174321" cy="258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B6C526-8B00-46A6-A176-065012A4EEE2}"/>
              </a:ext>
            </a:extLst>
          </p:cNvPr>
          <p:cNvSpPr txBox="1"/>
          <p:nvPr/>
        </p:nvSpPr>
        <p:spPr>
          <a:xfrm>
            <a:off x="1836900" y="0"/>
            <a:ext cx="626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backpropagation algorithm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BDC3BC-9EED-4FC3-8B80-C92EC404E2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93"/>
          <a:stretch/>
        </p:blipFill>
        <p:spPr>
          <a:xfrm>
            <a:off x="1988482" y="597638"/>
            <a:ext cx="3994104" cy="1699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C02C4-F952-4FFF-9D9F-0F9D4D06E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801" y="3494584"/>
            <a:ext cx="2333664" cy="125496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79ACF7-33C6-471C-AF78-B45DB8E44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0395" y="2262106"/>
            <a:ext cx="3109229" cy="1828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F18984-0913-4F2A-991E-9C9043E5E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0395" y="4091064"/>
            <a:ext cx="4153260" cy="5258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846948-5DFB-4B5A-BC63-71EDF556A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0395" y="4616890"/>
            <a:ext cx="2743438" cy="48010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2EB6A1-4DE5-45F3-8116-36FF1FB7BC86}"/>
              </a:ext>
            </a:extLst>
          </p:cNvPr>
          <p:cNvCxnSpPr/>
          <p:nvPr/>
        </p:nvCxnSpPr>
        <p:spPr>
          <a:xfrm>
            <a:off x="2133600" y="2297045"/>
            <a:ext cx="33457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B3B78D-C4C6-4A02-B17F-4D81BF58CCBC}"/>
              </a:ext>
            </a:extLst>
          </p:cNvPr>
          <p:cNvCxnSpPr/>
          <p:nvPr/>
        </p:nvCxnSpPr>
        <p:spPr>
          <a:xfrm>
            <a:off x="2098158" y="4091064"/>
            <a:ext cx="334571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2107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1A443D-30D9-4B43-9F03-DFDBC438D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779" y="1172574"/>
            <a:ext cx="4229467" cy="125740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A46820-DC65-4D58-B428-51AAF51A0169}"/>
              </a:ext>
            </a:extLst>
          </p:cNvPr>
          <p:cNvSpPr/>
          <p:nvPr/>
        </p:nvSpPr>
        <p:spPr>
          <a:xfrm>
            <a:off x="2516372" y="2643963"/>
            <a:ext cx="69555" cy="695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2F4BC3-AA33-44F4-8B7D-D69012F70034}"/>
              </a:ext>
            </a:extLst>
          </p:cNvPr>
          <p:cNvSpPr/>
          <p:nvPr/>
        </p:nvSpPr>
        <p:spPr>
          <a:xfrm>
            <a:off x="2516372" y="2850855"/>
            <a:ext cx="69555" cy="695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1ABA3F-5D90-472C-9D83-4039C53DAED0}"/>
              </a:ext>
            </a:extLst>
          </p:cNvPr>
          <p:cNvSpPr/>
          <p:nvPr/>
        </p:nvSpPr>
        <p:spPr>
          <a:xfrm>
            <a:off x="2508619" y="3051323"/>
            <a:ext cx="69555" cy="6955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6238C7-28C3-4CAC-81B9-02ADB0926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779" y="3325334"/>
            <a:ext cx="4359018" cy="396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3CC4B-22C1-4492-B143-31FB16DF5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779" y="3742218"/>
            <a:ext cx="3947502" cy="8382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90FDD1-7217-4409-8401-08A56B115D0A}"/>
              </a:ext>
            </a:extLst>
          </p:cNvPr>
          <p:cNvSpPr txBox="1"/>
          <p:nvPr/>
        </p:nvSpPr>
        <p:spPr>
          <a:xfrm>
            <a:off x="1872342" y="157842"/>
            <a:ext cx="626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backpropagation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40702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00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38" y="250995"/>
            <a:ext cx="8259098" cy="763526"/>
          </a:xfrm>
        </p:spPr>
        <p:txBody>
          <a:bodyPr>
            <a:noAutofit/>
          </a:bodyPr>
          <a:lstStyle/>
          <a:p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Multi-layer </a:t>
            </a:r>
            <a:b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D0F06-89EE-4B05-A5D6-E68234A71A23}"/>
              </a:ext>
            </a:extLst>
          </p:cNvPr>
          <p:cNvSpPr txBox="1"/>
          <p:nvPr/>
        </p:nvSpPr>
        <p:spPr>
          <a:xfrm>
            <a:off x="471947" y="2066020"/>
            <a:ext cx="78397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Open-sans"/>
              </a:rPr>
              <a:t>A multi-layer neural network contains more than one layer of artificial neurons or nodes. They differ widely in design. It is important to note that while single-layer neural networks were useful early in the evolution of AI, the vast majority of networks used today have a multi-layer model.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E6A71-EB67-4A84-B1DD-BAEDF6747F63}"/>
              </a:ext>
            </a:extLst>
          </p:cNvPr>
          <p:cNvSpPr txBox="1"/>
          <p:nvPr/>
        </p:nvSpPr>
        <p:spPr>
          <a:xfrm>
            <a:off x="471947" y="1155550"/>
            <a:ext cx="2568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Open-sans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62742" y="87561"/>
            <a:ext cx="6283782" cy="725349"/>
          </a:xfrm>
        </p:spPr>
        <p:txBody>
          <a:bodyPr>
            <a:noAutofit/>
          </a:bodyPr>
          <a:lstStyle/>
          <a:p>
            <a:r>
              <a:rPr lang="en-US" sz="6000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8F246-2F2C-4D3A-B4F0-AF7EA7250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91" y="1204024"/>
            <a:ext cx="6799824" cy="385186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F419C-6A62-4ECF-B25B-857527CFE67D}"/>
              </a:ext>
            </a:extLst>
          </p:cNvPr>
          <p:cNvCxnSpPr/>
          <p:nvPr/>
        </p:nvCxnSpPr>
        <p:spPr>
          <a:xfrm>
            <a:off x="2424223" y="886047"/>
            <a:ext cx="199892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34E12-FD7A-4207-8DD1-5B9F74186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09" y="39012"/>
            <a:ext cx="5660155" cy="2787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41372F-D203-425C-97F1-4E7674BC8A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1000"/>
                    </a14:imgEffect>
                    <a14:imgEffect>
                      <a14:saturation sat="400000"/>
                    </a14:imgEffect>
                    <a14:imgEffect>
                      <a14:brightnessContrast bright="6000" contrast="47000"/>
                    </a14:imgEffect>
                  </a14:imgLayer>
                </a14:imgProps>
              </a:ext>
            </a:extLst>
          </a:blip>
          <a:srcRect t="8656" b="2227"/>
          <a:stretch/>
        </p:blipFill>
        <p:spPr>
          <a:xfrm>
            <a:off x="2071480" y="2981313"/>
            <a:ext cx="6704605" cy="40011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ECE88-9167-4647-A23D-E5BBA400AD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3000"/>
                    </a14:imgEffect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2684" y="3416127"/>
            <a:ext cx="2673860" cy="957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FE4BFF-B6B7-48AA-8DF7-0DF16525A6C7}"/>
              </a:ext>
            </a:extLst>
          </p:cNvPr>
          <p:cNvSpPr txBox="1"/>
          <p:nvPr/>
        </p:nvSpPr>
        <p:spPr>
          <a:xfrm>
            <a:off x="2071480" y="3682619"/>
            <a:ext cx="3387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sigmoid function:</a:t>
            </a:r>
          </a:p>
        </p:txBody>
      </p:sp>
    </p:spTree>
    <p:extLst>
      <p:ext uri="{BB962C8B-B14F-4D97-AF65-F5344CB8AC3E}">
        <p14:creationId xmlns:p14="http://schemas.microsoft.com/office/powerpoint/2010/main" val="133977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1B98C4-CEA4-4098-B5FA-D431B91D63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84" y="779496"/>
            <a:ext cx="4343474" cy="32821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5E46C9F-7B29-4107-A3AA-12E53D3E63C5}"/>
              </a:ext>
            </a:extLst>
          </p:cNvPr>
          <p:cNvSpPr txBox="1"/>
          <p:nvPr/>
        </p:nvSpPr>
        <p:spPr>
          <a:xfrm>
            <a:off x="1723323" y="226513"/>
            <a:ext cx="688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212529"/>
                </a:solidFill>
                <a:effectLst/>
                <a:latin typeface="Saira Semi Condensed"/>
              </a:rPr>
              <a:t>Initialize weights for the parameters we want to train:</a:t>
            </a:r>
            <a:endParaRPr lang="en-US" sz="24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5AB864A-EC4C-4C19-A68A-0000ECE20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1590" y="4061637"/>
            <a:ext cx="7492409" cy="10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93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5BDFF3-A34B-46B9-B87E-4DF68D4A8A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07" y="138766"/>
            <a:ext cx="5006341" cy="2593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6129C-5E42-4F3F-8A71-94CA9066B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75990" y="138766"/>
            <a:ext cx="2918713" cy="1996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91F6E2-D58B-456B-B65F-275DEE059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990" y="2135379"/>
            <a:ext cx="2423370" cy="19661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0A8D2B-192B-4950-9C56-55801DF27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30912"/>
            <a:ext cx="5465135" cy="23125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93CE9E-767D-451C-8D89-E388D81DB118}"/>
              </a:ext>
            </a:extLst>
          </p:cNvPr>
          <p:cNvCxnSpPr/>
          <p:nvPr/>
        </p:nvCxnSpPr>
        <p:spPr>
          <a:xfrm>
            <a:off x="5675990" y="226828"/>
            <a:ext cx="0" cy="376037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4780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AE925-245E-4047-8017-053E46B64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95" y="0"/>
            <a:ext cx="5663609" cy="3108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687E44-4787-4EF1-B600-E255038B45EC}"/>
              </a:ext>
            </a:extLst>
          </p:cNvPr>
          <p:cNvSpPr txBox="1"/>
          <p:nvPr/>
        </p:nvSpPr>
        <p:spPr>
          <a:xfrm>
            <a:off x="1956392" y="3108829"/>
            <a:ext cx="73081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train this network, we would need training examples (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baseline="30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000" dirty="0"/>
              <a:t>,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baseline="30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000" dirty="0"/>
              <a:t>) where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baseline="30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000" dirty="0"/>
              <a:t>∈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000" dirty="0"/>
              <a:t>. This sort of network is useful if there’re multiple outputs that you’re interested in predicting. (For example, in a medical diagnosis application, the vector x might give the input features of a patient, and the different outputs </a:t>
            </a:r>
            <a:r>
              <a:rPr lang="en-US" sz="2000" dirty="0" err="1"/>
              <a:t>y</a:t>
            </a:r>
            <a:r>
              <a:rPr lang="en-US" sz="2000" baseline="-25000" dirty="0" err="1"/>
              <a:t>i</a:t>
            </a:r>
            <a:r>
              <a:rPr lang="en-US" sz="2000" dirty="0" err="1"/>
              <a:t>’s</a:t>
            </a:r>
            <a:r>
              <a:rPr lang="en-US" sz="2000" dirty="0"/>
              <a:t> might indicate presence or absence of different diseases.)</a:t>
            </a:r>
          </a:p>
        </p:txBody>
      </p:sp>
    </p:spTree>
    <p:extLst>
      <p:ext uri="{BB962C8B-B14F-4D97-AF65-F5344CB8AC3E}">
        <p14:creationId xmlns:p14="http://schemas.microsoft.com/office/powerpoint/2010/main" val="13363525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0635" y="242620"/>
            <a:ext cx="8093365" cy="763525"/>
          </a:xfrm>
        </p:spPr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Back propagation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8DDEB-35C0-424C-B320-D3D2C240C03F}"/>
              </a:ext>
            </a:extLst>
          </p:cNvPr>
          <p:cNvSpPr txBox="1"/>
          <p:nvPr/>
        </p:nvSpPr>
        <p:spPr>
          <a:xfrm>
            <a:off x="740228" y="2184400"/>
            <a:ext cx="71337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Backpropagation is a technique used to train certain classes of neural networks – it is essentially a principal that allows the machine learning program to adjust itself according to looking at its past function.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C15B6-BD0C-4FF9-B2BA-2BF2064BC489}"/>
              </a:ext>
            </a:extLst>
          </p:cNvPr>
          <p:cNvSpPr txBox="1"/>
          <p:nvPr/>
        </p:nvSpPr>
        <p:spPr>
          <a:xfrm>
            <a:off x="740228" y="1271664"/>
            <a:ext cx="2568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0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Open-sans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E99A62-6BA6-4BA0-88AE-388E380672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8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0802" y="11179"/>
            <a:ext cx="3889466" cy="797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60265-E950-4AF2-859F-9506B1862E01}"/>
              </a:ext>
            </a:extLst>
          </p:cNvPr>
          <p:cNvSpPr txBox="1"/>
          <p:nvPr/>
        </p:nvSpPr>
        <p:spPr>
          <a:xfrm>
            <a:off x="1468648" y="102444"/>
            <a:ext cx="3018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loss function: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A699F-2052-4758-9CC1-EC5E670D9E48}"/>
              </a:ext>
            </a:extLst>
          </p:cNvPr>
          <p:cNvSpPr txBox="1"/>
          <p:nvPr/>
        </p:nvSpPr>
        <p:spPr>
          <a:xfrm>
            <a:off x="1921520" y="808765"/>
            <a:ext cx="6509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training set of m examples, we then define the overall cost function to be: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E6D445-BCD9-476B-A5F9-47F9994D1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8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1520" y="1807397"/>
            <a:ext cx="6546147" cy="1615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82EAC8-E148-4318-98FB-CCC9902C8C84}"/>
              </a:ext>
            </a:extLst>
          </p:cNvPr>
          <p:cNvSpPr txBox="1"/>
          <p:nvPr/>
        </p:nvSpPr>
        <p:spPr>
          <a:xfrm>
            <a:off x="2038753" y="3579628"/>
            <a:ext cx="3040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Update: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C942E-4E43-4D8D-B180-A5CBEDD89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7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9209" y="3579628"/>
            <a:ext cx="3170195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10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228</Words>
  <Application>Microsoft Office PowerPoint</Application>
  <PresentationFormat>On-screen Show (16:9)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Open-sans</vt:lpstr>
      <vt:lpstr>Saira Semi Condensed</vt:lpstr>
      <vt:lpstr>Office Theme</vt:lpstr>
      <vt:lpstr>MACHINE LEARNING</vt:lpstr>
      <vt:lpstr>Multi-layer  Neural Networks</vt:lpstr>
      <vt:lpstr>Example</vt:lpstr>
      <vt:lpstr>PowerPoint Presentation</vt:lpstr>
      <vt:lpstr>PowerPoint Presentation</vt:lpstr>
      <vt:lpstr>PowerPoint Presentation</vt:lpstr>
      <vt:lpstr>PowerPoint Presentation</vt:lpstr>
      <vt:lpstr>Back propagation algorithm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2020-10-06T15:41:41Z</dcterms:modified>
</cp:coreProperties>
</file>